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83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-87" normalizeH="0" baseline="0">
        <a:ln>
          <a:noFill/>
        </a:ln>
        <a:solidFill>
          <a:srgbClr val="232D48"/>
        </a:solidFill>
        <a:effectLst/>
        <a:uFillTx/>
        <a:latin typeface="ITC Franklin Gothic Std Med"/>
        <a:ea typeface="ITC Franklin Gothic Std Med"/>
        <a:cs typeface="ITC Franklin Gothic Std Med"/>
        <a:sym typeface="ITC Franklin Gothic Std Medium"/>
      </a:defRPr>
    </a:lvl1pPr>
    <a:lvl2pPr marL="0" marR="0" indent="0" algn="l" defTabSz="8255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-87" normalizeH="0" baseline="0">
        <a:ln>
          <a:noFill/>
        </a:ln>
        <a:solidFill>
          <a:srgbClr val="232D48"/>
        </a:solidFill>
        <a:effectLst/>
        <a:uFillTx/>
        <a:latin typeface="ITC Franklin Gothic Std Med"/>
        <a:ea typeface="ITC Franklin Gothic Std Med"/>
        <a:cs typeface="ITC Franklin Gothic Std Med"/>
        <a:sym typeface="ITC Franklin Gothic Std Medium"/>
      </a:defRPr>
    </a:lvl2pPr>
    <a:lvl3pPr marL="0" marR="0" indent="0" algn="l" defTabSz="8255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-87" normalizeH="0" baseline="0">
        <a:ln>
          <a:noFill/>
        </a:ln>
        <a:solidFill>
          <a:srgbClr val="232D48"/>
        </a:solidFill>
        <a:effectLst/>
        <a:uFillTx/>
        <a:latin typeface="ITC Franklin Gothic Std Med"/>
        <a:ea typeface="ITC Franklin Gothic Std Med"/>
        <a:cs typeface="ITC Franklin Gothic Std Med"/>
        <a:sym typeface="ITC Franklin Gothic Std Medium"/>
      </a:defRPr>
    </a:lvl3pPr>
    <a:lvl4pPr marL="0" marR="0" indent="0" algn="l" defTabSz="8255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-87" normalizeH="0" baseline="0">
        <a:ln>
          <a:noFill/>
        </a:ln>
        <a:solidFill>
          <a:srgbClr val="232D48"/>
        </a:solidFill>
        <a:effectLst/>
        <a:uFillTx/>
        <a:latin typeface="ITC Franklin Gothic Std Med"/>
        <a:ea typeface="ITC Franklin Gothic Std Med"/>
        <a:cs typeface="ITC Franklin Gothic Std Med"/>
        <a:sym typeface="ITC Franklin Gothic Std Medium"/>
      </a:defRPr>
    </a:lvl4pPr>
    <a:lvl5pPr marL="0" marR="0" indent="0" algn="l" defTabSz="8255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-87" normalizeH="0" baseline="0">
        <a:ln>
          <a:noFill/>
        </a:ln>
        <a:solidFill>
          <a:srgbClr val="232D48"/>
        </a:solidFill>
        <a:effectLst/>
        <a:uFillTx/>
        <a:latin typeface="ITC Franklin Gothic Std Med"/>
        <a:ea typeface="ITC Franklin Gothic Std Med"/>
        <a:cs typeface="ITC Franklin Gothic Std Med"/>
        <a:sym typeface="ITC Franklin Gothic Std Medium"/>
      </a:defRPr>
    </a:lvl5pPr>
    <a:lvl6pPr marL="0" marR="0" indent="0" algn="l" defTabSz="8255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-87" normalizeH="0" baseline="0">
        <a:ln>
          <a:noFill/>
        </a:ln>
        <a:solidFill>
          <a:srgbClr val="232D48"/>
        </a:solidFill>
        <a:effectLst/>
        <a:uFillTx/>
        <a:latin typeface="ITC Franklin Gothic Std Med"/>
        <a:ea typeface="ITC Franklin Gothic Std Med"/>
        <a:cs typeface="ITC Franklin Gothic Std Med"/>
        <a:sym typeface="ITC Franklin Gothic Std Medium"/>
      </a:defRPr>
    </a:lvl6pPr>
    <a:lvl7pPr marL="0" marR="0" indent="0" algn="l" defTabSz="8255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-87" normalizeH="0" baseline="0">
        <a:ln>
          <a:noFill/>
        </a:ln>
        <a:solidFill>
          <a:srgbClr val="232D48"/>
        </a:solidFill>
        <a:effectLst/>
        <a:uFillTx/>
        <a:latin typeface="ITC Franklin Gothic Std Med"/>
        <a:ea typeface="ITC Franklin Gothic Std Med"/>
        <a:cs typeface="ITC Franklin Gothic Std Med"/>
        <a:sym typeface="ITC Franklin Gothic Std Medium"/>
      </a:defRPr>
    </a:lvl7pPr>
    <a:lvl8pPr marL="0" marR="0" indent="0" algn="l" defTabSz="8255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-87" normalizeH="0" baseline="0">
        <a:ln>
          <a:noFill/>
        </a:ln>
        <a:solidFill>
          <a:srgbClr val="232D48"/>
        </a:solidFill>
        <a:effectLst/>
        <a:uFillTx/>
        <a:latin typeface="ITC Franklin Gothic Std Med"/>
        <a:ea typeface="ITC Franklin Gothic Std Med"/>
        <a:cs typeface="ITC Franklin Gothic Std Med"/>
        <a:sym typeface="ITC Franklin Gothic Std Medium"/>
      </a:defRPr>
    </a:lvl8pPr>
    <a:lvl9pPr marL="0" marR="0" indent="0" algn="l" defTabSz="8255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-87" normalizeH="0" baseline="0">
        <a:ln>
          <a:noFill/>
        </a:ln>
        <a:solidFill>
          <a:srgbClr val="232D48"/>
        </a:solidFill>
        <a:effectLst/>
        <a:uFillTx/>
        <a:latin typeface="ITC Franklin Gothic Std Med"/>
        <a:ea typeface="ITC Franklin Gothic Std Med"/>
        <a:cs typeface="ITC Franklin Gothic Std Med"/>
        <a:sym typeface="ITC Franklin Gothic Std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ITC Franklin Gothic Std Book"/>
          <a:ea typeface="ITC Franklin Gothic Std Book"/>
          <a:cs typeface="ITC Franklin Gothic Std Book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TC Franklin Gothic Std Book"/>
          <a:ea typeface="ITC Franklin Gothic Std Book"/>
          <a:cs typeface="ITC Franklin Gothic Std Book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TC Franklin Gothic Std Book"/>
          <a:ea typeface="ITC Franklin Gothic Std Book"/>
          <a:cs typeface="ITC Franklin Gothic Std Book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ITC Franklin Gothic Std Book"/>
          <a:ea typeface="ITC Franklin Gothic Std Book"/>
          <a:cs typeface="ITC Franklin Gothic Std Book"/>
        </a:font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ITC Franklin Gothic Std Book"/>
          <a:ea typeface="ITC Franklin Gothic Std Book"/>
          <a:cs typeface="ITC Franklin Gothic Std Book"/>
        </a:font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ITC Franklin Gothic Std Book"/>
          <a:ea typeface="ITC Franklin Gothic Std Book"/>
          <a:cs typeface="ITC Franklin Gothic Std Book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>
          <a:latin typeface="ITC Franklin Gothic Std Book"/>
          <a:ea typeface="ITC Franklin Gothic Std Book"/>
          <a:cs typeface="ITC Franklin Gothic Std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TC Franklin Gothic Std Book"/>
          <a:ea typeface="ITC Franklin Gothic Std Book"/>
          <a:cs typeface="ITC Franklin Gothic Std Book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ITC Franklin Gothic Std Book"/>
          <a:ea typeface="ITC Franklin Gothic Std Book"/>
          <a:cs typeface="ITC Franklin Gothic Std Book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>
          <a:latin typeface="ITC Franklin Gothic Std Book"/>
          <a:ea typeface="ITC Franklin Gothic Std Book"/>
          <a:cs typeface="ITC Franklin Gothic Std Book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ITC Franklin Gothic Std Book"/>
          <a:ea typeface="ITC Franklin Gothic Std Book"/>
          <a:cs typeface="ITC Franklin Gothic Std Book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84434"/>
  </p:normalViewPr>
  <p:slideViewPr>
    <p:cSldViewPr snapToGrid="0">
      <p:cViewPr varScale="1">
        <p:scale>
          <a:sx n="48" d="100"/>
          <a:sy n="48" d="100"/>
        </p:scale>
        <p:origin x="148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34" name="Shape 3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 b="0" i="0">
        <a:latin typeface="ITC Franklin Gothic Std Book" panose="020B0504030503020204" pitchFamily="34" charset="0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8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D468E3C7-6017-6A12-84A1-C40AAB2F264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145394" y="2377440"/>
            <a:ext cx="21971005" cy="4648202"/>
          </a:xfrm>
          <a:prstGeom prst="rect">
            <a:avLst/>
          </a:prstGeom>
        </p:spPr>
        <p:txBody>
          <a:bodyPr lIns="0" anchor="b"/>
          <a:lstStyle>
            <a:lvl1pPr>
              <a:lnSpc>
                <a:spcPct val="70000"/>
              </a:lnSpc>
              <a:defRPr sz="16000" spc="-400"/>
            </a:lvl1pPr>
          </a:lstStyle>
          <a:p>
            <a:r>
              <a:rPr lang="en-US" dirty="0"/>
              <a:t>Thank you</a:t>
            </a:r>
            <a:endParaRPr dirty="0"/>
          </a:p>
        </p:txBody>
      </p:sp>
      <p:sp>
        <p:nvSpPr>
          <p:cNvPr id="4" name="End Subtitle">
            <a:extLst>
              <a:ext uri="{FF2B5EF4-FFF2-40B4-BE49-F238E27FC236}">
                <a16:creationId xmlns:a16="http://schemas.microsoft.com/office/drawing/2014/main" id="{177C2E88-F3C3-C76A-8322-ED6E41614FAC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499" y="11966047"/>
            <a:ext cx="18294729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200">
                <a:solidFill>
                  <a:srgbClr val="4A4A4A"/>
                </a:solidFill>
                <a:latin typeface="Adobe Caslon Pro"/>
                <a:ea typeface="Adobe Caslon Pro"/>
                <a:cs typeface="Adobe Caslon Pro"/>
                <a:sym typeface="Adobe Caslon Pro"/>
              </a:defRPr>
            </a:lvl1pPr>
            <a:lvl2pPr marL="1016000" indent="-406400" defTabSz="825500">
              <a:lnSpc>
                <a:spcPct val="100000"/>
              </a:lnSpc>
              <a:spcBef>
                <a:spcPts val="0"/>
              </a:spcBef>
              <a:buClrTx/>
              <a:defRPr sz="3200">
                <a:solidFill>
                  <a:srgbClr val="4A4A4A"/>
                </a:solidFill>
                <a:latin typeface="Adobe Caslon Pro"/>
                <a:ea typeface="Adobe Caslon Pro"/>
                <a:cs typeface="Adobe Caslon Pro"/>
                <a:sym typeface="Adobe Caslon Pro"/>
              </a:defRPr>
            </a:lvl2pPr>
            <a:lvl3pPr marL="1625600" indent="-406400" defTabSz="825500">
              <a:lnSpc>
                <a:spcPct val="100000"/>
              </a:lnSpc>
              <a:spcBef>
                <a:spcPts val="0"/>
              </a:spcBef>
              <a:buClrTx/>
              <a:defRPr sz="3200">
                <a:solidFill>
                  <a:srgbClr val="4A4A4A"/>
                </a:solidFill>
                <a:latin typeface="Adobe Caslon Pro"/>
                <a:ea typeface="Adobe Caslon Pro"/>
                <a:cs typeface="Adobe Caslon Pro"/>
                <a:sym typeface="Adobe Caslon Pro"/>
              </a:defRPr>
            </a:lvl3pPr>
            <a:lvl4pPr marL="2235200" indent="-406400" defTabSz="825500">
              <a:lnSpc>
                <a:spcPct val="100000"/>
              </a:lnSpc>
              <a:spcBef>
                <a:spcPts val="0"/>
              </a:spcBef>
              <a:buClrTx/>
              <a:defRPr sz="3200">
                <a:solidFill>
                  <a:srgbClr val="4A4A4A"/>
                </a:solidFill>
                <a:latin typeface="Adobe Caslon Pro"/>
                <a:ea typeface="Adobe Caslon Pro"/>
                <a:cs typeface="Adobe Caslon Pro"/>
                <a:sym typeface="Adobe Caslon Pro"/>
              </a:defRPr>
            </a:lvl4pPr>
            <a:lvl5pPr marL="2844800" indent="-406400" defTabSz="825500">
              <a:lnSpc>
                <a:spcPct val="100000"/>
              </a:lnSpc>
              <a:spcBef>
                <a:spcPts val="0"/>
              </a:spcBef>
              <a:buClrTx/>
              <a:defRPr sz="3200">
                <a:solidFill>
                  <a:srgbClr val="4A4A4A"/>
                </a:solidFill>
                <a:latin typeface="Adobe Caslon Pro"/>
                <a:ea typeface="Adobe Caslon Pro"/>
                <a:cs typeface="Adobe Caslon Pro"/>
                <a:sym typeface="Adobe Caslon Pro"/>
              </a:defRPr>
            </a:lvl5pPr>
          </a:lstStyle>
          <a:p>
            <a:r>
              <a:rPr lang="en-US" dirty="0"/>
              <a:t>End Subtitle</a:t>
            </a:r>
            <a:endParaRPr dirty="0"/>
          </a:p>
        </p:txBody>
      </p:sp>
      <p:sp>
        <p:nvSpPr>
          <p:cNvPr id="5" name="UVA Logo">
            <a:extLst>
              <a:ext uri="{FF2B5EF4-FFF2-40B4-BE49-F238E27FC236}">
                <a16:creationId xmlns:a16="http://schemas.microsoft.com/office/drawing/2014/main" id="{25EAB925-A885-D58F-E272-D26C52F7E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7214574" y="11836400"/>
            <a:ext cx="5827770" cy="785337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>
            <a:lvl1pPr marL="0" indent="0" algn="r">
              <a:buFontTx/>
              <a:buNone/>
              <a:defRPr/>
            </a:lvl1pPr>
          </a:lstStyle>
          <a:p>
            <a:r>
              <a:rPr lang="en-US" dirty="0"/>
              <a:t>logo</a:t>
            </a:r>
            <a:endParaRPr dirty="0"/>
          </a:p>
        </p:txBody>
      </p:sp>
      <p:sp>
        <p:nvSpPr>
          <p:cNvPr id="6" name="Line">
            <a:extLst>
              <a:ext uri="{FF2B5EF4-FFF2-40B4-BE49-F238E27FC236}">
                <a16:creationId xmlns:a16="http://schemas.microsoft.com/office/drawing/2014/main" id="{752E719C-48BA-9236-EF5F-029CF634B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62219" y="659068"/>
            <a:ext cx="21859559" cy="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45718" tIns="45718" rIns="45718" bIns="45718"/>
          <a:lstStyle/>
          <a:p>
            <a:pPr algn="ctr" defTabSz="2438337">
              <a:lnSpc>
                <a:spcPct val="100000"/>
              </a:lnSpc>
              <a:spcBef>
                <a:spcPts val="0"/>
              </a:spcBef>
              <a:defRPr sz="2400" spc="0">
                <a:solidFill>
                  <a:srgbClr val="5E5E5E"/>
                </a:solidFill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pPr>
            <a:endParaRPr/>
          </a:p>
        </p:txBody>
      </p:sp>
      <p:sp>
        <p:nvSpPr>
          <p:cNvPr id="7" name="Line">
            <a:extLst>
              <a:ext uri="{FF2B5EF4-FFF2-40B4-BE49-F238E27FC236}">
                <a16:creationId xmlns:a16="http://schemas.microsoft.com/office/drawing/2014/main" id="{D70F33FF-02F6-CCEE-4C11-19E7434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62219" y="13028494"/>
            <a:ext cx="21859559" cy="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45718" tIns="45718" rIns="45718" bIns="45718"/>
          <a:lstStyle/>
          <a:p>
            <a:pPr algn="ctr" defTabSz="2438337">
              <a:lnSpc>
                <a:spcPct val="100000"/>
              </a:lnSpc>
              <a:spcBef>
                <a:spcPts val="0"/>
              </a:spcBef>
              <a:defRPr sz="2400" spc="0">
                <a:solidFill>
                  <a:srgbClr val="5E5E5E"/>
                </a:solidFill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pPr>
            <a:endParaRPr/>
          </a:p>
        </p:txBody>
      </p:sp>
      <p:sp>
        <p:nvSpPr>
          <p:cNvPr id="8" name="Line">
            <a:extLst>
              <a:ext uri="{FF2B5EF4-FFF2-40B4-BE49-F238E27FC236}">
                <a16:creationId xmlns:a16="http://schemas.microsoft.com/office/drawing/2014/main" id="{36AC6BF1-767C-C125-ACEC-41A4F51EE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62219" y="11379613"/>
            <a:ext cx="21859559" cy="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45718" tIns="45718" rIns="45718" bIns="45718"/>
          <a:lstStyle/>
          <a:p>
            <a:pPr algn="ctr" defTabSz="2438337">
              <a:lnSpc>
                <a:spcPct val="100000"/>
              </a:lnSpc>
              <a:spcBef>
                <a:spcPts val="0"/>
              </a:spcBef>
              <a:defRPr sz="2400" spc="0">
                <a:solidFill>
                  <a:srgbClr val="5E5E5E"/>
                </a:solidFill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pPr>
            <a:endParaRPr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D31BBFA0-A081-016B-77DA-FAF18B5A1485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206499" y="13120319"/>
            <a:ext cx="388621" cy="33528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1206500" y="1183047"/>
            <a:ext cx="21859559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rPr dirty="0"/>
              <a:t>Bullets only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6" name="Slide Numbe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206500" y="13120319"/>
            <a:ext cx="388621" cy="33528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 spc="0">
                <a:solidFill>
                  <a:srgbClr val="000000"/>
                </a:solidFill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Lin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62219" y="659068"/>
            <a:ext cx="21859559" cy="2"/>
          </a:xfrm>
          <a:prstGeom prst="line">
            <a:avLst/>
          </a:prstGeom>
          <a:ln w="25400">
            <a:solidFill>
              <a:srgbClr val="232D48"/>
            </a:solidFill>
            <a:miter lim="400000"/>
          </a:ln>
        </p:spPr>
        <p:txBody>
          <a:bodyPr lIns="45718" tIns="45718" rIns="45718" bIns="45718"/>
          <a:lstStyle/>
          <a:p>
            <a:pPr algn="ctr" defTabSz="2438337">
              <a:lnSpc>
                <a:spcPct val="100000"/>
              </a:lnSpc>
              <a:spcBef>
                <a:spcPts val="0"/>
              </a:spcBef>
              <a:defRPr sz="2400" spc="0">
                <a:solidFill>
                  <a:srgbClr val="5E5E5E"/>
                </a:solidFill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pPr>
            <a:endParaRPr/>
          </a:p>
        </p:txBody>
      </p:sp>
      <p:sp>
        <p:nvSpPr>
          <p:cNvPr id="3" name="Lin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62219" y="13028494"/>
            <a:ext cx="21859559" cy="2"/>
          </a:xfrm>
          <a:prstGeom prst="line">
            <a:avLst/>
          </a:prstGeom>
          <a:ln w="25400">
            <a:solidFill>
              <a:srgbClr val="232D48"/>
            </a:solidFill>
            <a:miter lim="400000"/>
          </a:ln>
        </p:spPr>
        <p:txBody>
          <a:bodyPr lIns="45718" tIns="45718" rIns="45718" bIns="45718"/>
          <a:lstStyle/>
          <a:p>
            <a:pPr algn="ctr" defTabSz="2438337">
              <a:lnSpc>
                <a:spcPct val="100000"/>
              </a:lnSpc>
              <a:spcBef>
                <a:spcPts val="0"/>
              </a:spcBef>
              <a:defRPr sz="2400" spc="0">
                <a:solidFill>
                  <a:srgbClr val="5E5E5E"/>
                </a:solidFill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all" spc="-17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all" spc="-17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all" spc="-17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all" spc="-17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all" spc="-17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all" spc="-17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all" spc="-17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all" spc="-17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all" spc="-17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9pPr>
    </p:titleStyle>
    <p:bodyStyle>
      <a:lvl1pPr marL="609600" marR="0" indent="-609600" algn="l" defTabSz="2438337" rtl="0" latinLnBrk="0">
        <a:lnSpc>
          <a:spcPct val="100000"/>
        </a:lnSpc>
        <a:spcBef>
          <a:spcPts val="4500"/>
        </a:spcBef>
        <a:spcAft>
          <a:spcPts val="0"/>
        </a:spcAft>
        <a:buClr>
          <a:srgbClr val="666666"/>
        </a:buClr>
        <a:buSzPct val="123000"/>
        <a:buFontTx/>
        <a:buChar char="–"/>
        <a:tabLst/>
        <a:defRPr sz="4800" b="0" i="0" u="none" strike="noStrike" cap="none" spc="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1pPr>
      <a:lvl2pPr marL="1219200" marR="0" indent="-609600" algn="l" defTabSz="2438337" rtl="0" latinLnBrk="0">
        <a:lnSpc>
          <a:spcPct val="100000"/>
        </a:lnSpc>
        <a:spcBef>
          <a:spcPts val="4500"/>
        </a:spcBef>
        <a:spcAft>
          <a:spcPts val="0"/>
        </a:spcAft>
        <a:buClr>
          <a:srgbClr val="666666"/>
        </a:buClr>
        <a:buSzPct val="123000"/>
        <a:buFontTx/>
        <a:buChar char="–"/>
        <a:tabLst/>
        <a:defRPr sz="4800" b="0" i="0" u="none" strike="noStrike" cap="none" spc="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2pPr>
      <a:lvl3pPr marL="1828800" marR="0" indent="-609600" algn="l" defTabSz="2438337" rtl="0" latinLnBrk="0">
        <a:lnSpc>
          <a:spcPct val="100000"/>
        </a:lnSpc>
        <a:spcBef>
          <a:spcPts val="4500"/>
        </a:spcBef>
        <a:spcAft>
          <a:spcPts val="0"/>
        </a:spcAft>
        <a:buClr>
          <a:srgbClr val="666666"/>
        </a:buClr>
        <a:buSzPct val="123000"/>
        <a:buFontTx/>
        <a:buChar char="–"/>
        <a:tabLst/>
        <a:defRPr sz="4800" b="0" i="0" u="none" strike="noStrike" cap="none" spc="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3pPr>
      <a:lvl4pPr marL="2438400" marR="0" indent="-609600" algn="l" defTabSz="2438337" rtl="0" latinLnBrk="0">
        <a:lnSpc>
          <a:spcPct val="100000"/>
        </a:lnSpc>
        <a:spcBef>
          <a:spcPts val="4500"/>
        </a:spcBef>
        <a:spcAft>
          <a:spcPts val="0"/>
        </a:spcAft>
        <a:buClr>
          <a:srgbClr val="666666"/>
        </a:buClr>
        <a:buSzPct val="123000"/>
        <a:buFontTx/>
        <a:buChar char="–"/>
        <a:tabLst/>
        <a:defRPr sz="4800" b="0" i="0" u="none" strike="noStrike" cap="none" spc="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4pPr>
      <a:lvl5pPr marL="3048000" marR="0" indent="-609600" algn="l" defTabSz="2438337" rtl="0" latinLnBrk="0">
        <a:lnSpc>
          <a:spcPct val="100000"/>
        </a:lnSpc>
        <a:spcBef>
          <a:spcPts val="4500"/>
        </a:spcBef>
        <a:spcAft>
          <a:spcPts val="0"/>
        </a:spcAft>
        <a:buClr>
          <a:srgbClr val="666666"/>
        </a:buClr>
        <a:buSzPct val="123000"/>
        <a:buFontTx/>
        <a:buChar char="–"/>
        <a:tabLst/>
        <a:defRPr sz="4800" b="0" i="0" u="none" strike="noStrike" cap="none" spc="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>
          <a:srgbClr val="666666"/>
        </a:buClr>
        <a:buSzPct val="123000"/>
        <a:buFontTx/>
        <a:buChar char="•"/>
        <a:tabLst/>
        <a:defRPr sz="4800" b="0" i="0" u="none" strike="noStrike" cap="none" spc="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>
          <a:srgbClr val="666666"/>
        </a:buClr>
        <a:buSzPct val="123000"/>
        <a:buFontTx/>
        <a:buChar char="•"/>
        <a:tabLst/>
        <a:defRPr sz="4800" b="0" i="0" u="none" strike="noStrike" cap="none" spc="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>
          <a:srgbClr val="666666"/>
        </a:buClr>
        <a:buSzPct val="123000"/>
        <a:buFontTx/>
        <a:buChar char="•"/>
        <a:tabLst/>
        <a:defRPr sz="4800" b="0" i="0" u="none" strike="noStrike" cap="none" spc="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>
          <a:srgbClr val="666666"/>
        </a:buClr>
        <a:buSzPct val="123000"/>
        <a:buFontTx/>
        <a:buChar char="•"/>
        <a:tabLst/>
        <a:defRPr sz="4800" b="0" i="0" u="none" strike="noStrike" cap="none" spc="0" baseline="0">
          <a:solidFill>
            <a:srgbClr val="232D48"/>
          </a:solidFill>
          <a:uFillTx/>
          <a:latin typeface="ITC Franklin Gothic Std Book"/>
          <a:ea typeface="ITC Franklin Gothic Std Book"/>
          <a:cs typeface="ITC Franklin Gothic Std Book"/>
          <a:sym typeface="ITC Franklin Gothic Std Book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TC Franklin Gothic Std Book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TC Franklin Gothic Std Book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TC Franklin Gothic Std Book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TC Franklin Gothic Std Book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TC Franklin Gothic Std Book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TC Franklin Gothic Std Book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TC Franklin Gothic Std Book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TC Franklin Gothic Std Book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TC Franklin Gothic Std Book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Tobias, July 13th 2023"/>
          <p:cNvSpPr txBox="1">
            <a:spLocks noGrp="1"/>
          </p:cNvSpPr>
          <p:nvPr>
            <p:ph type="body" sz="quarter" idx="1"/>
          </p:nvPr>
        </p:nvSpPr>
        <p:spPr>
          <a:xfrm>
            <a:off x="1340312" y="11623382"/>
            <a:ext cx="18294350" cy="130105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Stay tuned for the post ‘go-live’ webinar on </a:t>
            </a:r>
            <a:r>
              <a:rPr lang="en-US" sz="2400" b="1" u="sng" dirty="0">
                <a:solidFill>
                  <a:schemeClr val="accent1"/>
                </a:solidFill>
              </a:rPr>
              <a:t>April 8</a:t>
            </a:r>
            <a:r>
              <a:rPr lang="en-US" sz="2400" b="1" u="sng" baseline="30000" dirty="0">
                <a:solidFill>
                  <a:schemeClr val="accent1"/>
                </a:solidFill>
              </a:rPr>
              <a:t>th </a:t>
            </a:r>
            <a:r>
              <a:rPr lang="en-US" sz="2400" b="1" u="sng" dirty="0">
                <a:solidFill>
                  <a:schemeClr val="accent1"/>
                </a:solidFill>
              </a:rPr>
              <a:t>at 2 p.m.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and check out </a:t>
            </a:r>
            <a:r>
              <a:rPr lang="en-US" sz="2400" b="1" dirty="0">
                <a:solidFill>
                  <a:schemeClr val="accent1"/>
                </a:solidFill>
                <a:highlight>
                  <a:srgbClr val="FFFF00"/>
                </a:highlight>
              </a:rPr>
              <a:t>these resources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(ATG Video and Quick Reference Guides)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for more information!</a:t>
            </a: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F938D10F-DB94-D034-E542-E92019E4A844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3"/>
          <a:srcRect l="-78094" t="833" b="393"/>
          <a:stretch/>
        </p:blipFill>
        <p:spPr>
          <a:xfrm>
            <a:off x="17214850" y="11836400"/>
            <a:ext cx="5827713" cy="785813"/>
          </a:xfr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EE93245F-3F2F-8492-6063-CCF9028B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00" y="924632"/>
            <a:ext cx="10481717" cy="824657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3"/>
                </a:solidFill>
              </a:rPr>
              <a:t>America to Go (ATG)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A0A8A92C-017B-3AFB-08C4-CF23392F8453}"/>
              </a:ext>
            </a:extLst>
          </p:cNvPr>
          <p:cNvSpPr txBox="1">
            <a:spLocks/>
          </p:cNvSpPr>
          <p:nvPr/>
        </p:nvSpPr>
        <p:spPr>
          <a:xfrm>
            <a:off x="1067352" y="1799951"/>
            <a:ext cx="21970999" cy="1301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9" tIns="45719" rIns="91439" bIns="45719" numCol="1" spcCol="38100">
            <a:normAutofit fontScale="25000" lnSpcReduction="20000"/>
          </a:bodyPr>
          <a:lstStyle>
            <a:lvl1pPr marL="0" marR="0" indent="0" algn="r" defTabSz="2438337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None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1pPr>
            <a:lvl2pPr marL="1219200" marR="0" indent="-609600" algn="l" defTabSz="2438337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–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2pPr>
            <a:lvl3pPr marL="1828800" marR="0" indent="-609600" algn="l" defTabSz="2438337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–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3pPr>
            <a:lvl4pPr marL="2438400" marR="0" indent="-609600" algn="l" defTabSz="2438337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–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4pPr>
            <a:lvl5pPr marL="3048000" marR="0" indent="-609600" algn="l" defTabSz="2438337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–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5pPr>
            <a:lvl6pPr marL="36576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6pPr>
            <a:lvl7pPr marL="42672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7pPr>
            <a:lvl8pPr marL="48768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8pPr>
            <a:lvl9pPr marL="54864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9pPr>
          </a:lstStyle>
          <a:p>
            <a:pPr algn="l" hangingPunct="1">
              <a:spcBef>
                <a:spcPts val="600"/>
              </a:spcBef>
            </a:pPr>
            <a:r>
              <a:rPr lang="en-US" sz="18000" dirty="0">
                <a:solidFill>
                  <a:schemeClr val="accent1"/>
                </a:solidFill>
              </a:rPr>
              <a:t>Main changes to expect with the new </a:t>
            </a:r>
          </a:p>
          <a:p>
            <a:pPr algn="l" hangingPunct="1">
              <a:spcBef>
                <a:spcPts val="600"/>
              </a:spcBef>
            </a:pPr>
            <a:r>
              <a:rPr lang="en-US" sz="18000" dirty="0">
                <a:solidFill>
                  <a:schemeClr val="accent1"/>
                </a:solidFill>
              </a:rPr>
              <a:t>punchout in UVA Marketplace on </a:t>
            </a:r>
            <a:r>
              <a:rPr lang="en-US" sz="18000" b="1" u="sng" dirty="0">
                <a:solidFill>
                  <a:schemeClr val="accent1"/>
                </a:solidFill>
              </a:rPr>
              <a:t>April 6</a:t>
            </a:r>
            <a:r>
              <a:rPr lang="en-US" sz="18000" b="1" u="sng" baseline="30000" dirty="0">
                <a:solidFill>
                  <a:schemeClr val="accent1"/>
                </a:solidFill>
              </a:rPr>
              <a:t>th</a:t>
            </a:r>
            <a:endParaRPr lang="en-US" sz="18000" b="1" u="sng" dirty="0">
              <a:solidFill>
                <a:schemeClr val="accent1"/>
              </a:solidFill>
            </a:endParaRPr>
          </a:p>
          <a:p>
            <a:pPr algn="l" hangingPunct="1"/>
            <a:endParaRPr lang="en-US" i="1" dirty="0"/>
          </a:p>
        </p:txBody>
      </p:sp>
      <p:sp>
        <p:nvSpPr>
          <p:cNvPr id="7" name="Bullet…">
            <a:extLst>
              <a:ext uri="{FF2B5EF4-FFF2-40B4-BE49-F238E27FC236}">
                <a16:creationId xmlns:a16="http://schemas.microsoft.com/office/drawing/2014/main" id="{FA9F0A28-DF24-A60C-8949-80CBF5A5D2A6}"/>
              </a:ext>
            </a:extLst>
          </p:cNvPr>
          <p:cNvSpPr txBox="1">
            <a:spLocks/>
          </p:cNvSpPr>
          <p:nvPr/>
        </p:nvSpPr>
        <p:spPr>
          <a:xfrm>
            <a:off x="1206498" y="3508853"/>
            <a:ext cx="18294350" cy="781230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marL="609600" marR="0" indent="-609600" algn="l" defTabSz="2438337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–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1pPr>
            <a:lvl2pPr marL="1219200" marR="0" indent="-609600" algn="l" defTabSz="2438337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–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2pPr>
            <a:lvl3pPr marL="1828800" marR="0" indent="-609600" algn="l" defTabSz="2438337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–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3pPr>
            <a:lvl4pPr marL="2438400" marR="0" indent="-609600" algn="l" defTabSz="2438337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–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4pPr>
            <a:lvl5pPr marL="3048000" marR="0" indent="-609600" algn="l" defTabSz="2438337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–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5pPr>
            <a:lvl6pPr marL="36576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6pPr>
            <a:lvl7pPr marL="42672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7pPr>
            <a:lvl8pPr marL="48768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8pPr>
            <a:lvl9pPr marL="54864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666666"/>
              </a:buClr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232D48"/>
                </a:solidFill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9pPr>
          </a:lstStyle>
          <a:p>
            <a:pPr indent="-914400" hangingPunct="1">
              <a:spcBef>
                <a:spcPts val="18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3"/>
                </a:solidFill>
              </a:rPr>
              <a:t>Enhanced interface:</a:t>
            </a:r>
          </a:p>
          <a:p>
            <a:pPr lvl="2" indent="-914400" hangingPunct="1"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1"/>
                </a:solidFill>
              </a:rPr>
              <a:t>A ‘Home’ page with SWaM and Sustainability                                                                                                        highlights</a:t>
            </a:r>
          </a:p>
          <a:p>
            <a:pPr lvl="2" indent="-914400" hangingPunct="1"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1"/>
                </a:solidFill>
              </a:rPr>
              <a:t>A ‘Support’ page with FAQs, How-</a:t>
            </a:r>
            <a:r>
              <a:rPr lang="en-US" sz="3000" dirty="0" err="1">
                <a:solidFill>
                  <a:schemeClr val="accent1"/>
                </a:solidFill>
              </a:rPr>
              <a:t>Tos</a:t>
            </a:r>
            <a:r>
              <a:rPr lang="en-US" sz="3000" dirty="0">
                <a:solidFill>
                  <a:schemeClr val="accent1"/>
                </a:solidFill>
              </a:rPr>
              <a:t>, and                                                                                                          Customer Service information</a:t>
            </a:r>
          </a:p>
          <a:p>
            <a:pPr lvl="2" indent="-914400" hangingPunct="1"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1"/>
                </a:solidFill>
              </a:rPr>
              <a:t>‘Profile’ page with options for themes and                                                                                                              user-specific information</a:t>
            </a:r>
          </a:p>
          <a:p>
            <a:pPr indent="-914400" hangingPunct="1">
              <a:spcBef>
                <a:spcPts val="18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3"/>
                </a:solidFill>
              </a:rPr>
              <a:t>Optimized ordering capabilities:</a:t>
            </a:r>
          </a:p>
          <a:p>
            <a:pPr lvl="2" indent="-914400" hangingPunct="1"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1"/>
                </a:solidFill>
              </a:rPr>
              <a:t>Ability to set and save specific ‘Deliver-To’ locations in the ATG ordering platform</a:t>
            </a:r>
          </a:p>
          <a:p>
            <a:pPr lvl="2" indent="-914400" hangingPunct="1"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1"/>
                </a:solidFill>
              </a:rPr>
              <a:t>Easier search functionality in ‘My Orders’, including the addition of an ‘Order Name’</a:t>
            </a:r>
          </a:p>
          <a:p>
            <a:pPr lvl="2" indent="-914400" hangingPunct="1"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1"/>
                </a:solidFill>
              </a:rPr>
              <a:t>Ability to request a change or cancellation in the ATG ordering platform, rather than having to call ATG Customer Service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619E593-2FA5-BC87-1C9B-E453D3934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51686" y="1799951"/>
            <a:ext cx="10886665" cy="620662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UVA Modern">
  <a:themeElements>
    <a:clrScheme name="UVA Colors">
      <a:dk1>
        <a:srgbClr val="222C4A"/>
      </a:dk1>
      <a:lt1>
        <a:srgbClr val="FFFFFF"/>
      </a:lt1>
      <a:dk2>
        <a:srgbClr val="656565"/>
      </a:dk2>
      <a:lt2>
        <a:srgbClr val="E7E6E6"/>
      </a:lt2>
      <a:accent1>
        <a:srgbClr val="222C4A"/>
      </a:accent1>
      <a:accent2>
        <a:srgbClr val="A8AFC5"/>
      </a:accent2>
      <a:accent3>
        <a:srgbClr val="E57200"/>
      </a:accent3>
      <a:accent4>
        <a:srgbClr val="FCD8BC"/>
      </a:accent4>
      <a:accent5>
        <a:srgbClr val="069EDF"/>
      </a:accent5>
      <a:accent6>
        <a:srgbClr val="23C9D3"/>
      </a:accent6>
      <a:hlink>
        <a:srgbClr val="222C4A"/>
      </a:hlink>
      <a:folHlink>
        <a:srgbClr val="069ED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ITC Franklin Gothic Std Book"/>
            <a:ea typeface="ITC Franklin Gothic Std Book"/>
            <a:cs typeface="ITC Franklin Gothic Std Book"/>
            <a:sym typeface="ITC Franklin Gothic Std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-87" normalizeH="0" baseline="0">
            <a:ln>
              <a:noFill/>
            </a:ln>
            <a:solidFill>
              <a:srgbClr val="232D48"/>
            </a:solidFill>
            <a:effectLst/>
            <a:uFillTx/>
            <a:latin typeface="ITC Franklin Gothic Std Med"/>
            <a:ea typeface="ITC Franklin Gothic Std Med"/>
            <a:cs typeface="ITC Franklin Gothic Std Med"/>
            <a:sym typeface="ITC Franklin Gothic Std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ITC Franklin Gothic Std Book"/>
            <a:ea typeface="ITC Franklin Gothic Std Book"/>
            <a:cs typeface="ITC Franklin Gothic Std Book"/>
            <a:sym typeface="ITC Franklin Gothic Std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-87" normalizeH="0" baseline="0">
            <a:ln>
              <a:noFill/>
            </a:ln>
            <a:solidFill>
              <a:srgbClr val="232D48"/>
            </a:solidFill>
            <a:effectLst/>
            <a:uFillTx/>
            <a:latin typeface="ITC Franklin Gothic Std Med"/>
            <a:ea typeface="ITC Franklin Gothic Std Med"/>
            <a:cs typeface="ITC Franklin Gothic Std Med"/>
            <a:sym typeface="ITC Franklin Gothic Std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10290</TotalTime>
  <Words>150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Caslon Pro</vt:lpstr>
      <vt:lpstr>Arial</vt:lpstr>
      <vt:lpstr>ITC Franklin Gothic Std Book</vt:lpstr>
      <vt:lpstr>ITC Franklin Gothic Std Med</vt:lpstr>
      <vt:lpstr>Wingdings</vt:lpstr>
      <vt:lpstr>UVA Modern</vt:lpstr>
      <vt:lpstr>America to Go (ATG)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orange</dc:title>
  <dc:creator>Stribling, Devon (dts6c)</dc:creator>
  <cp:lastModifiedBy>Stribling, Devon (dts6c)</cp:lastModifiedBy>
  <cp:revision>99</cp:revision>
  <dcterms:modified xsi:type="dcterms:W3CDTF">2024-04-02T19:35:35Z</dcterms:modified>
</cp:coreProperties>
</file>